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60" r:id="rId2"/>
    <p:sldId id="261" r:id="rId3"/>
    <p:sldId id="264" r:id="rId4"/>
    <p:sldId id="265" r:id="rId5"/>
    <p:sldId id="266" r:id="rId6"/>
    <p:sldId id="263" r:id="rId7"/>
    <p:sldId id="267" r:id="rId8"/>
  </p:sldIdLst>
  <p:sldSz cx="9144000" cy="6858000" type="screen4x3"/>
  <p:notesSz cx="9144000" cy="6858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00"/>
    <a:srgbClr val="00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236" y="4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7E49E6AA-DC98-4319-84AC-918A2AF9F289}" type="datetimeFigureOut">
              <a:rPr lang="ru-RU"/>
              <a:pPr>
                <a:defRPr/>
              </a:pPr>
              <a:t>03.12.2019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1762B17-9244-43F2-A0D9-42BE6F0CCD7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4229416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bk object 16"/>
          <p:cNvSpPr/>
          <p:nvPr/>
        </p:nvSpPr>
        <p:spPr>
          <a:xfrm>
            <a:off x="495300" y="155575"/>
            <a:ext cx="5429250" cy="1627188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lIns="0" tIns="0" rIns="0" bIns="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>
              <a:latin typeface="+mn-lt"/>
            </a:endParaRPr>
          </a:p>
        </p:txBody>
      </p:sp>
      <p:sp>
        <p:nvSpPr>
          <p:cNvPr id="5" name="bk object 17"/>
          <p:cNvSpPr/>
          <p:nvPr/>
        </p:nvSpPr>
        <p:spPr>
          <a:xfrm>
            <a:off x="0" y="2287588"/>
            <a:ext cx="9144000" cy="4033837"/>
          </a:xfrm>
          <a:custGeom>
            <a:avLst/>
            <a:gdLst/>
            <a:ahLst/>
            <a:cxnLst/>
            <a:rect l="l" t="t" r="r" b="b"/>
            <a:pathLst>
              <a:path w="9144000" h="4034154">
                <a:moveTo>
                  <a:pt x="0" y="4033774"/>
                </a:moveTo>
                <a:lnTo>
                  <a:pt x="9144000" y="4033774"/>
                </a:lnTo>
                <a:lnTo>
                  <a:pt x="9144000" y="0"/>
                </a:lnTo>
                <a:lnTo>
                  <a:pt x="0" y="0"/>
                </a:lnTo>
                <a:lnTo>
                  <a:pt x="0" y="4033774"/>
                </a:lnTo>
                <a:close/>
              </a:path>
            </a:pathLst>
          </a:custGeom>
          <a:solidFill>
            <a:srgbClr val="006FC0"/>
          </a:solidFill>
        </p:spPr>
        <p:txBody>
          <a:bodyPr lIns="0" tIns="0" rIns="0" bIns="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>
              <a:latin typeface="+mn-lt"/>
            </a:endParaRPr>
          </a:p>
        </p:txBody>
      </p:sp>
      <p:sp>
        <p:nvSpPr>
          <p:cNvPr id="6" name="bk object 18"/>
          <p:cNvSpPr/>
          <p:nvPr/>
        </p:nvSpPr>
        <p:spPr>
          <a:xfrm>
            <a:off x="0" y="2000250"/>
            <a:ext cx="9144000" cy="287338"/>
          </a:xfrm>
          <a:custGeom>
            <a:avLst/>
            <a:gdLst/>
            <a:ahLst/>
            <a:cxnLst/>
            <a:rect l="l" t="t" r="r" b="b"/>
            <a:pathLst>
              <a:path w="9144000" h="287655">
                <a:moveTo>
                  <a:pt x="0" y="287337"/>
                </a:moveTo>
                <a:lnTo>
                  <a:pt x="9144000" y="287337"/>
                </a:lnTo>
                <a:lnTo>
                  <a:pt x="9144000" y="0"/>
                </a:lnTo>
                <a:lnTo>
                  <a:pt x="0" y="0"/>
                </a:lnTo>
                <a:lnTo>
                  <a:pt x="0" y="287337"/>
                </a:lnTo>
                <a:close/>
              </a:path>
            </a:pathLst>
          </a:custGeom>
          <a:solidFill>
            <a:srgbClr val="8EB4E2"/>
          </a:solidFill>
        </p:spPr>
        <p:txBody>
          <a:bodyPr lIns="0" tIns="0" rIns="0" bIns="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>
              <a:latin typeface="+mn-lt"/>
            </a:endParaRPr>
          </a:p>
        </p:txBody>
      </p:sp>
      <p:sp>
        <p:nvSpPr>
          <p:cNvPr id="7" name="bk object 19"/>
          <p:cNvSpPr/>
          <p:nvPr/>
        </p:nvSpPr>
        <p:spPr>
          <a:xfrm>
            <a:off x="6715125" y="6215063"/>
            <a:ext cx="1428750" cy="142875"/>
          </a:xfrm>
          <a:custGeom>
            <a:avLst/>
            <a:gdLst/>
            <a:ahLst/>
            <a:cxnLst/>
            <a:rect l="l" t="t" r="r" b="b"/>
            <a:pathLst>
              <a:path w="1428750" h="142875">
                <a:moveTo>
                  <a:pt x="0" y="142875"/>
                </a:moveTo>
                <a:lnTo>
                  <a:pt x="1428750" y="142875"/>
                </a:lnTo>
                <a:lnTo>
                  <a:pt x="1428750" y="0"/>
                </a:lnTo>
                <a:lnTo>
                  <a:pt x="0" y="0"/>
                </a:lnTo>
                <a:lnTo>
                  <a:pt x="0" y="142875"/>
                </a:lnTo>
                <a:close/>
              </a:path>
            </a:pathLst>
          </a:custGeom>
          <a:solidFill>
            <a:srgbClr val="FF0000"/>
          </a:solidFill>
        </p:spPr>
        <p:txBody>
          <a:bodyPr lIns="0" tIns="0" rIns="0" bIns="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>
              <a:latin typeface="+mn-lt"/>
            </a:endParaRPr>
          </a:p>
        </p:txBody>
      </p:sp>
      <p:sp>
        <p:nvSpPr>
          <p:cNvPr id="8" name="bk object 20"/>
          <p:cNvSpPr/>
          <p:nvPr/>
        </p:nvSpPr>
        <p:spPr>
          <a:xfrm>
            <a:off x="684213" y="2565400"/>
            <a:ext cx="1587" cy="3225800"/>
          </a:xfrm>
          <a:custGeom>
            <a:avLst/>
            <a:gdLst/>
            <a:ahLst/>
            <a:cxnLst/>
            <a:rect l="l" t="t" r="r" b="b"/>
            <a:pathLst>
              <a:path w="1904" h="3225800">
                <a:moveTo>
                  <a:pt x="1587" y="0"/>
                </a:moveTo>
                <a:lnTo>
                  <a:pt x="0" y="3225800"/>
                </a:lnTo>
              </a:path>
            </a:pathLst>
          </a:custGeom>
          <a:ln w="9525">
            <a:solidFill>
              <a:srgbClr val="FF0000"/>
            </a:solidFill>
          </a:ln>
        </p:spPr>
        <p:txBody>
          <a:bodyPr lIns="0" tIns="0" rIns="0" bIns="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>
              <a:latin typeface="+mn-lt"/>
            </a:endParaRPr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134616" y="696290"/>
            <a:ext cx="4921250" cy="695960"/>
          </a:xfrm>
          <a:prstGeom prst="rect">
            <a:avLst/>
          </a:prstGeom>
        </p:spPr>
        <p:txBody>
          <a:bodyPr/>
          <a:lstStyle>
            <a:lvl1pPr>
              <a:defRPr sz="2200" b="0" i="0">
                <a:solidFill>
                  <a:srgbClr val="7E7E7E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905967" y="3850081"/>
            <a:ext cx="7332065" cy="697229"/>
          </a:xfrm>
          <a:prstGeom prst="rect">
            <a:avLst/>
          </a:prstGeom>
        </p:spPr>
        <p:txBody>
          <a:bodyPr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9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10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F8CD1938-B5C4-4ACF-BE0F-0A1B83E80D94}" type="datetimeFigureOut">
              <a:rPr lang="en-US"/>
              <a:pPr>
                <a:defRPr/>
              </a:pPr>
              <a:t>12/3/2019</a:t>
            </a:fld>
            <a:endParaRPr lang="en-US"/>
          </a:p>
        </p:txBody>
      </p:sp>
      <p:sp>
        <p:nvSpPr>
          <p:cNvPr id="11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2CA64F-946A-4670-B24D-9B3C98E2878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6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D5CD6C-BEA4-4A4F-B3F7-1DF94FE7E34E}" type="datetimeFigureOut">
              <a:rPr lang="en-US"/>
              <a:pPr>
                <a:defRPr/>
              </a:pPr>
              <a:t>12/3/2019</a:t>
            </a:fld>
            <a:endParaRPr lang="en-US"/>
          </a:p>
        </p:txBody>
      </p:sp>
      <p:sp>
        <p:nvSpPr>
          <p:cNvPr id="7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8084C2-8C3B-4417-8147-73AA47E15C4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bk object 16"/>
          <p:cNvSpPr/>
          <p:nvPr/>
        </p:nvSpPr>
        <p:spPr>
          <a:xfrm>
            <a:off x="755650" y="692150"/>
            <a:ext cx="7561263" cy="5329238"/>
          </a:xfrm>
          <a:custGeom>
            <a:avLst/>
            <a:gdLst/>
            <a:ahLst/>
            <a:cxnLst/>
            <a:rect l="l" t="t" r="r" b="b"/>
            <a:pathLst>
              <a:path w="7560945" h="5328920">
                <a:moveTo>
                  <a:pt x="0" y="5328539"/>
                </a:moveTo>
                <a:lnTo>
                  <a:pt x="7560818" y="5328539"/>
                </a:lnTo>
                <a:lnTo>
                  <a:pt x="7560818" y="0"/>
                </a:lnTo>
                <a:lnTo>
                  <a:pt x="0" y="0"/>
                </a:lnTo>
                <a:lnTo>
                  <a:pt x="0" y="5328539"/>
                </a:lnTo>
                <a:close/>
              </a:path>
            </a:pathLst>
          </a:custGeom>
          <a:solidFill>
            <a:srgbClr val="006FC0"/>
          </a:solidFill>
        </p:spPr>
        <p:txBody>
          <a:bodyPr lIns="0" tIns="0" rIns="0" bIns="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>
              <a:latin typeface="+mn-lt"/>
            </a:endParaRPr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4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24C4DAD7-ADEA-4B1D-9900-6C1E2ACE7029}" type="datetimeFigureOut">
              <a:rPr lang="en-US"/>
              <a:pPr>
                <a:defRPr/>
              </a:pPr>
              <a:t>12/3/2019</a:t>
            </a:fld>
            <a:endParaRPr lang="en-US"/>
          </a:p>
        </p:txBody>
      </p:sp>
      <p:sp>
        <p:nvSpPr>
          <p:cNvPr id="6" name="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22DBB0-49B9-45E3-A2BD-0C3E335BBF1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31B88D-2285-41B0-86A0-0D40B609CA76}" type="datetimeFigureOut">
              <a:rPr lang="en-US"/>
              <a:pPr>
                <a:defRPr/>
              </a:pPr>
              <a:t>12/3/2019</a:t>
            </a:fld>
            <a:endParaRPr lang="en-US"/>
          </a:p>
        </p:txBody>
      </p:sp>
      <p:sp>
        <p:nvSpPr>
          <p:cNvPr id="4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CF7063-A199-48EA-9C02-B02D3877CD8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ижний колонтитул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6FD3E2-E288-4385-8B52-D6D1A62AD560}" type="datetimeFigureOut">
              <a:rPr lang="en-US"/>
              <a:pPr>
                <a:defRPr/>
              </a:pPr>
              <a:t>12/3/2019</a:t>
            </a:fld>
            <a:endParaRPr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4F92A7-55BB-435C-BAFC-1B624466EF6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Holder 2"/>
          <p:cNvSpPr>
            <a:spLocks noGrp="1"/>
          </p:cNvSpPr>
          <p:nvPr>
            <p:ph type="title"/>
          </p:nvPr>
        </p:nvSpPr>
        <p:spPr bwMode="auto">
          <a:xfrm>
            <a:off x="762000" y="1209675"/>
            <a:ext cx="7620000" cy="758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endParaRPr lang="ru-RU" smtClean="0"/>
          </a:p>
        </p:txBody>
      </p:sp>
      <p:sp>
        <p:nvSpPr>
          <p:cNvPr id="1027" name="Holder 3"/>
          <p:cNvSpPr>
            <a:spLocks noGrp="1"/>
          </p:cNvSpPr>
          <p:nvPr>
            <p:ph type="body" idx="1"/>
          </p:nvPr>
        </p:nvSpPr>
        <p:spPr bwMode="auto">
          <a:xfrm>
            <a:off x="904875" y="2954338"/>
            <a:ext cx="7334250" cy="2160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endParaRPr lang="ru-RU" smtClean="0"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325" y="6378575"/>
            <a:ext cx="292735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 fontAlgn="auto">
              <a:spcBef>
                <a:spcPts val="0"/>
              </a:spcBef>
              <a:spcAft>
                <a:spcPts val="0"/>
              </a:spcAft>
              <a:defRPr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8575"/>
            <a:ext cx="2103438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 fontAlgn="auto">
              <a:spcBef>
                <a:spcPts val="0"/>
              </a:spcBef>
              <a:spcAft>
                <a:spcPts val="0"/>
              </a:spcAft>
              <a:defRPr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734844B-A473-4D7D-8992-AABDE895A492}" type="datetimeFigureOut">
              <a:rPr lang="en-US"/>
              <a:pPr>
                <a:defRPr/>
              </a:pPr>
              <a:t>12/3/2019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413750" y="6465888"/>
            <a:ext cx="206375" cy="157162"/>
          </a:xfrm>
          <a:prstGeom prst="rect">
            <a:avLst/>
          </a:prstGeom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>
              <a:lnSpc>
                <a:spcPts val="1238"/>
              </a:lnSpc>
              <a:defRPr sz="1200">
                <a:solidFill>
                  <a:srgbClr val="888888"/>
                </a:solidFill>
                <a:latin typeface="Trebuchet MS" pitchFamily="34" charset="0"/>
              </a:defRPr>
            </a:lvl1pPr>
          </a:lstStyle>
          <a:p>
            <a:pPr>
              <a:defRPr/>
            </a:pPr>
            <a:fld id="{ECC50372-88CC-4247-B36C-AB3C5E43E32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  <p:sldLayoutId id="2147483653" r:id="rId2"/>
    <p:sldLayoutId id="2147483655" r:id="rId3"/>
    <p:sldLayoutId id="2147483652" r:id="rId4"/>
    <p:sldLayoutId id="2147483656" r:id="rId5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object 4"/>
          <p:cNvSpPr txBox="1">
            <a:spLocks noChangeArrowheads="1"/>
          </p:cNvSpPr>
          <p:nvPr/>
        </p:nvSpPr>
        <p:spPr bwMode="auto">
          <a:xfrm>
            <a:off x="304800" y="2514600"/>
            <a:ext cx="8509000" cy="2116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2700" rIns="0" bIns="0">
            <a:spAutoFit/>
          </a:bodyPr>
          <a:lstStyle/>
          <a:p>
            <a:pPr algn="ctr">
              <a:spcBef>
                <a:spcPts val="100"/>
              </a:spcBef>
              <a:tabLst>
                <a:tab pos="3384550" algn="l"/>
              </a:tabLst>
            </a:pPr>
            <a:r>
              <a:rPr lang="ru-RU" sz="20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ФОРМА  ФЕДЕРАЛЬНОГО СТАТИСТИЧЕСКОГО </a:t>
            </a:r>
            <a:br>
              <a:rPr lang="ru-RU" sz="20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</a:br>
            <a:r>
              <a:rPr lang="ru-RU" sz="20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НАБЛЮДЕНИЯ     № 7</a:t>
            </a:r>
            <a:endParaRPr lang="ru-RU" sz="2000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  <a:p>
            <a:pPr>
              <a:tabLst>
                <a:tab pos="3384550" algn="l"/>
              </a:tabLst>
            </a:pPr>
            <a:endParaRPr lang="ru-RU" sz="2000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  <a:p>
            <a:pPr algn="ctr">
              <a:tabLst>
                <a:tab pos="3384550" algn="l"/>
              </a:tabLst>
            </a:pPr>
            <a:r>
              <a:rPr lang="ru-RU" sz="20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«СВЕДЕНИЯ     О    ЗЛОКАЧЕСТВЕННЫХ     НОВООБРАЗОВАНИЯХ»</a:t>
            </a:r>
            <a:endParaRPr lang="ru-RU" sz="2000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  <a:p>
            <a:pPr>
              <a:tabLst>
                <a:tab pos="3384550" algn="l"/>
              </a:tabLst>
            </a:pPr>
            <a:endParaRPr lang="ru-RU" sz="2000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  <a:p>
            <a:pPr algn="ctr">
              <a:tabLst>
                <a:tab pos="3384550" algn="l"/>
              </a:tabLst>
            </a:pPr>
            <a:r>
              <a:rPr lang="ru-RU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Форма  утверждена  приказом  Росстата от 30.08.2019 № 479</a:t>
            </a:r>
            <a:endParaRPr lang="ru-RU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8194" name="object 9"/>
          <p:cNvSpPr txBox="1">
            <a:spLocks noChangeArrowheads="1"/>
          </p:cNvSpPr>
          <p:nvPr/>
        </p:nvSpPr>
        <p:spPr bwMode="auto">
          <a:xfrm>
            <a:off x="304800" y="533400"/>
            <a:ext cx="8610600" cy="561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2065" rIns="0" bIns="0">
            <a:spAutoFit/>
          </a:bodyPr>
          <a:lstStyle/>
          <a:p>
            <a:pPr algn="ctr">
              <a:spcBef>
                <a:spcPts val="100"/>
              </a:spcBef>
            </a:pPr>
            <a:r>
              <a:rPr lang="ru-RU" b="1" i="1">
                <a:solidFill>
                  <a:schemeClr val="folHlink"/>
                </a:solidFill>
                <a:latin typeface="Tahoma" pitchFamily="34" charset="0"/>
                <a:cs typeface="Tahoma" pitchFamily="34" charset="0"/>
              </a:rPr>
              <a:t>ИЗМЕНЕНИЯ, ВНОСИМЫЕ В ДЕЙСТВУЮЩИЕ ФОРМЫ ФЕДЕРАЛЬНОГО И</a:t>
            </a:r>
            <a:endParaRPr lang="ru-RU" i="1">
              <a:solidFill>
                <a:schemeClr val="folHlink"/>
              </a:solidFill>
              <a:latin typeface="Tahoma" pitchFamily="34" charset="0"/>
              <a:cs typeface="Tahoma" pitchFamily="34" charset="0"/>
            </a:endParaRPr>
          </a:p>
          <a:p>
            <a:pPr algn="ctr"/>
            <a:r>
              <a:rPr lang="ru-RU" b="1" i="1">
                <a:solidFill>
                  <a:schemeClr val="folHlink"/>
                </a:solidFill>
                <a:latin typeface="Tahoma" pitchFamily="34" charset="0"/>
                <a:cs typeface="Tahoma" pitchFamily="34" charset="0"/>
              </a:rPr>
              <a:t>ОТРАСЛЕВОГО  СТАТИСТИЧЕСКОГО  НАБЛЮДЕНИЯ</a:t>
            </a:r>
            <a:endParaRPr lang="ru-RU" i="1">
              <a:solidFill>
                <a:schemeClr val="folHlink"/>
              </a:solidFill>
              <a:latin typeface="Tahoma" pitchFamily="34" charset="0"/>
              <a:cs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object 6"/>
          <p:cNvSpPr txBox="1">
            <a:spLocks noChangeArrowheads="1"/>
          </p:cNvSpPr>
          <p:nvPr/>
        </p:nvSpPr>
        <p:spPr bwMode="auto">
          <a:xfrm>
            <a:off x="762000" y="914400"/>
            <a:ext cx="7756525" cy="833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3335" rIns="0" bIns="0">
            <a:spAutoFit/>
          </a:bodyPr>
          <a:lstStyle/>
          <a:p>
            <a:pPr marL="11113" algn="ctr">
              <a:spcBef>
                <a:spcPts val="100"/>
              </a:spcBef>
            </a:pPr>
            <a:r>
              <a:rPr lang="ru-RU" sz="1400" b="1">
                <a:latin typeface="Times New Roman" pitchFamily="18" charset="0"/>
                <a:cs typeface="Times New Roman" pitchFamily="18" charset="0"/>
              </a:rPr>
              <a:t>Сведения о злокачественных новообразованиях у сельских жителей, из числа впервые в жизни  выявленных, и о новообразованиях in situ о первично - множественных злокачественных  новообразованиях</a:t>
            </a:r>
            <a:endParaRPr lang="ru-RU" sz="1400">
              <a:latin typeface="Times New Roman" pitchFamily="18" charset="0"/>
              <a:cs typeface="Times New Roman" pitchFamily="18" charset="0"/>
            </a:endParaRPr>
          </a:p>
          <a:p>
            <a:pPr marL="11113"/>
            <a:r>
              <a:rPr lang="ru-RU" sz="1200" b="1">
                <a:latin typeface="Times New Roman" pitchFamily="18" charset="0"/>
                <a:cs typeface="Times New Roman" pitchFamily="18" charset="0"/>
              </a:rPr>
              <a:t>(2010)	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Коды по ОКЕИ: единица – 642, человек – 792</a:t>
            </a:r>
          </a:p>
        </p:txBody>
      </p:sp>
      <p:graphicFrame>
        <p:nvGraphicFramePr>
          <p:cNvPr id="18479" name="Group 47"/>
          <p:cNvGraphicFramePr>
            <a:graphicFrameLocks noGrp="1"/>
          </p:cNvGraphicFramePr>
          <p:nvPr/>
        </p:nvGraphicFramePr>
        <p:xfrm>
          <a:off x="685800" y="1905000"/>
          <a:ext cx="8066088" cy="1825626"/>
        </p:xfrm>
        <a:graphic>
          <a:graphicData uri="http://schemas.openxmlformats.org/drawingml/2006/table">
            <a:tbl>
              <a:tblPr/>
              <a:tblGrid>
                <a:gridCol w="1068388"/>
                <a:gridCol w="1333500"/>
                <a:gridCol w="1343025"/>
                <a:gridCol w="1223962"/>
                <a:gridCol w="1223963"/>
                <a:gridCol w="865187"/>
                <a:gridCol w="1008063"/>
              </a:tblGrid>
              <a:tr h="914400">
                <a:tc gridSpan="2">
                  <a:txBody>
                    <a:bodyPr/>
                    <a:lstStyle/>
                    <a:p>
                      <a:pPr marL="92075" marR="0" lvl="0" indent="0" algn="ctr" defTabSz="914400" rtl="0" eaLnBrk="1" fontAlgn="base" latinLnBrk="0" hangingPunct="1">
                        <a:lnSpc>
                          <a:spcPts val="1438"/>
                        </a:lnSpc>
                        <a:spcBef>
                          <a:spcPts val="13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общего числа впервые в жизни  выявленных злокачественных  новообразований (таблица 2000,  гр.5, стр.1,2):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92075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Выявлено у сельских жителей, чел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190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первично-  множественных  злокачественных  новообразований,  ед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3):  у пациентов с  впервые в жизни  установленным  диагнозом в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отчетном году, ед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17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впервые  выявленных  новообразований  in situ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(D00-D09), ед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3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476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мужчин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81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женщин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81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19063" marR="0" lvl="0" indent="0" algn="ctr" defTabSz="914400" rtl="0" eaLnBrk="1" fontAlgn="base" latinLnBrk="0" hangingPunct="1">
                        <a:lnSpc>
                          <a:spcPts val="1438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молочной  железы  (D05)</a:t>
                      </a:r>
                    </a:p>
                  </a:txBody>
                  <a:tcPr marL="0" marR="0" marT="254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27025" marR="0" lvl="0" indent="-238125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8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шейки матки  (D06)</a:t>
                      </a:r>
                    </a:p>
                  </a:txBody>
                  <a:tcPr marL="0" marR="0" marT="8763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9256" name="Text Box 48"/>
          <p:cNvSpPr txBox="1">
            <a:spLocks noChangeArrowheads="1"/>
          </p:cNvSpPr>
          <p:nvPr/>
        </p:nvSpPr>
        <p:spPr bwMode="auto">
          <a:xfrm>
            <a:off x="1295400" y="4343400"/>
            <a:ext cx="6275388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гр.1-4 заполняются по-прежнему </a:t>
            </a:r>
            <a:r>
              <a:rPr lang="ru-RU" b="1" u="sng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(без изменений)</a:t>
            </a:r>
          </a:p>
        </p:txBody>
      </p:sp>
      <p:sp>
        <p:nvSpPr>
          <p:cNvPr id="9257" name="Text Box 49"/>
          <p:cNvSpPr txBox="1">
            <a:spLocks noChangeArrowheads="1"/>
          </p:cNvSpPr>
          <p:nvPr/>
        </p:nvSpPr>
        <p:spPr bwMode="auto">
          <a:xfrm>
            <a:off x="304800" y="5029200"/>
            <a:ext cx="8686800" cy="146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b="1" u="sng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Во всех таблицах</a:t>
            </a:r>
          </a:p>
          <a:p>
            <a:r>
              <a:rPr lang="ru-RU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в строках «соединительная и другие мягкие ткани» просим показывать сумму по кодам  С47+С49 </a:t>
            </a:r>
            <a:r>
              <a:rPr lang="ru-RU" b="1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(т.е. код С47 </a:t>
            </a:r>
            <a:r>
              <a:rPr lang="ru-RU" b="1" u="sng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не исключать</a:t>
            </a:r>
            <a:r>
              <a:rPr lang="ru-RU" b="1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), </a:t>
            </a:r>
            <a:r>
              <a:rPr lang="ru-RU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что требуется для сохранения оценки показателей в динамике и для сравнения показателей заболеваемости и смертности</a:t>
            </a:r>
          </a:p>
        </p:txBody>
      </p:sp>
      <p:sp>
        <p:nvSpPr>
          <p:cNvPr id="9258" name="AutoShape 50"/>
          <p:cNvSpPr>
            <a:spLocks/>
          </p:cNvSpPr>
          <p:nvPr/>
        </p:nvSpPr>
        <p:spPr bwMode="auto">
          <a:xfrm rot="5400000">
            <a:off x="2971800" y="1447800"/>
            <a:ext cx="381000" cy="5105400"/>
          </a:xfrm>
          <a:prstGeom prst="rightBrace">
            <a:avLst>
              <a:gd name="adj1" fmla="val 111667"/>
              <a:gd name="adj2" fmla="val 50000"/>
            </a:avLst>
          </a:prstGeom>
          <a:noFill/>
          <a:ln w="38100">
            <a:solidFill>
              <a:srgbClr val="CC0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2529" name="Group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0051996"/>
              </p:ext>
            </p:extLst>
          </p:nvPr>
        </p:nvGraphicFramePr>
        <p:xfrm>
          <a:off x="762000" y="838200"/>
          <a:ext cx="7920038" cy="781882"/>
        </p:xfrm>
        <a:graphic>
          <a:graphicData uri="http://schemas.openxmlformats.org/drawingml/2006/table">
            <a:tbl>
              <a:tblPr/>
              <a:tblGrid>
                <a:gridCol w="4187825"/>
                <a:gridCol w="725488"/>
                <a:gridCol w="1514475"/>
                <a:gridCol w="1492250"/>
              </a:tblGrid>
              <a:tr h="578682"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Нозологическая форма,</a:t>
                      </a:r>
                    </a:p>
                    <a:p>
                      <a:pPr marL="11113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локализация</a:t>
                      </a:r>
                    </a:p>
                  </a:txBody>
                  <a:tcPr marL="0" marR="0" marT="11747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стр.</a:t>
                      </a:r>
                    </a:p>
                  </a:txBody>
                  <a:tcPr marL="0" marR="0" marT="50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5080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Код по</a:t>
                      </a:r>
                    </a:p>
                    <a:p>
                      <a:pPr marL="5080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МКБ-10</a:t>
                      </a:r>
                    </a:p>
                  </a:txBody>
                  <a:tcPr marL="0" marR="0" marT="11747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Зарегистрировано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11747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3318"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0258" name="object 7"/>
          <p:cNvSpPr txBox="1">
            <a:spLocks noChangeArrowheads="1"/>
          </p:cNvSpPr>
          <p:nvPr/>
        </p:nvSpPr>
        <p:spPr bwMode="auto">
          <a:xfrm>
            <a:off x="685800" y="304800"/>
            <a:ext cx="8010525" cy="438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3335" rIns="0" bIns="0">
            <a:spAutoFit/>
          </a:bodyPr>
          <a:lstStyle/>
          <a:p>
            <a:pPr marL="12700" indent="412750">
              <a:spcBef>
                <a:spcPts val="100"/>
              </a:spcBef>
              <a:tabLst>
                <a:tab pos="5816600" algn="l"/>
              </a:tabLst>
            </a:pPr>
            <a:r>
              <a:rPr lang="ru-RU" sz="1400" b="1">
                <a:latin typeface="Times New Roman" pitchFamily="18" charset="0"/>
                <a:cs typeface="Times New Roman" pitchFamily="18" charset="0"/>
              </a:rPr>
              <a:t>Сведения о движении контингента пациентов со злокачественными новообразованиями  (2100)	</a:t>
            </a:r>
            <a:r>
              <a:rPr lang="ru-RU" sz="1400">
                <a:latin typeface="Times New Roman" pitchFamily="18" charset="0"/>
                <a:cs typeface="Times New Roman" pitchFamily="18" charset="0"/>
              </a:rPr>
              <a:t>Код по ОКЕИ: человек – 792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90524" y="1905000"/>
            <a:ext cx="8305801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sz="1200" b="1" u="sng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СУММА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: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т.2100 гр.9 –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число пациентов, состоящих под диспансерным наблюдением на конец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отчетного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года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т.2100 гр.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7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число пациентов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,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снятых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диспансерного наблюдения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отчетном году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связи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со смертью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от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ЗНО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2110 гр.1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число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пациентов,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снятых с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диспансерного наблюдения в связи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переменой места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жительства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2110 гр.2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число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пациентов,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у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которых диагноз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ЗНО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не подтвержден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2110 гр.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3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снято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диспансерного наблюдения пациентов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базальноклеточным раком кожи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через 5 лет после окончания специального лечения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при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отсутствии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рецидивов</a:t>
            </a:r>
          </a:p>
          <a:p>
            <a:pPr marL="285750" lvl="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2120 гр. 1 – число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умерших от ЗНО,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не состоявших под диспансерным наблюдением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 медицинской организации</a:t>
            </a:r>
          </a:p>
          <a:p>
            <a:pPr marL="285750" lvl="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2120 гр. 4 – из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числа пациентов, состоявших под диспансерным наблюдением, число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умерших,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причиной смерти которых послужило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неонкологическое заболевание 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2120 гр. 6 – из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числа пациентов, взятых под диспансерное наблюдение и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умерших в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предыдущие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годы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, число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снятых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с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диспансерного наблюдения в отчетном году </a:t>
            </a:r>
            <a:endParaRPr lang="ru-RU" b="1" dirty="0">
              <a:solidFill>
                <a:srgbClr val="00006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object 7"/>
          <p:cNvSpPr txBox="1">
            <a:spLocks noChangeArrowheads="1"/>
          </p:cNvSpPr>
          <p:nvPr/>
        </p:nvSpPr>
        <p:spPr bwMode="auto">
          <a:xfrm>
            <a:off x="685800" y="228600"/>
            <a:ext cx="8010525" cy="438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3335" rIns="0" bIns="0">
            <a:spAutoFit/>
          </a:bodyPr>
          <a:lstStyle/>
          <a:p>
            <a:pPr marL="12700" indent="412750">
              <a:spcBef>
                <a:spcPts val="100"/>
              </a:spcBef>
              <a:tabLst>
                <a:tab pos="5816600" algn="l"/>
              </a:tabLst>
            </a:pPr>
            <a:r>
              <a:rPr lang="ru-RU" sz="1400" b="1">
                <a:latin typeface="Times New Roman" pitchFamily="18" charset="0"/>
                <a:cs typeface="Times New Roman" pitchFamily="18" charset="0"/>
              </a:rPr>
              <a:t>Сведения о движении контингента пациентов со злокачественными новообразованиями  (2100)	</a:t>
            </a:r>
            <a:r>
              <a:rPr lang="ru-RU" sz="1400">
                <a:latin typeface="Times New Roman" pitchFamily="18" charset="0"/>
                <a:cs typeface="Times New Roman" pitchFamily="18" charset="0"/>
              </a:rPr>
              <a:t>Код по ОКЕИ: человек – 792</a:t>
            </a:r>
          </a:p>
        </p:txBody>
      </p:sp>
      <p:graphicFrame>
        <p:nvGraphicFramePr>
          <p:cNvPr id="11322" name="Group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2103822"/>
              </p:ext>
            </p:extLst>
          </p:nvPr>
        </p:nvGraphicFramePr>
        <p:xfrm>
          <a:off x="304800" y="762000"/>
          <a:ext cx="8583613" cy="3439160"/>
        </p:xfrm>
        <a:graphic>
          <a:graphicData uri="http://schemas.openxmlformats.org/drawingml/2006/table">
            <a:tbl>
              <a:tblPr/>
              <a:tblGrid>
                <a:gridCol w="1212850"/>
                <a:gridCol w="355600"/>
                <a:gridCol w="742950"/>
                <a:gridCol w="730250"/>
                <a:gridCol w="844550"/>
                <a:gridCol w="415925"/>
                <a:gridCol w="1220788"/>
                <a:gridCol w="900112"/>
                <a:gridCol w="990600"/>
                <a:gridCol w="1169988"/>
              </a:tblGrid>
              <a:tr h="584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Нозологическая форма, </a:t>
                      </a:r>
                      <a:endParaRPr kumimoji="0" 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локализация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стр.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Код по </a:t>
                      </a:r>
                      <a:b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МКБ-10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Зарегистри-ровано</a:t>
                      </a: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всего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4) число пациентов с впервые в жизни установленным диагнозом злокачествен-ного новообразования, взятых под диспансерное наблюдение в отчетном году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5) выявлены активно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снятых с диспансерного наблюдения в отчетном году в связи со смертью от злокачественного новообразования 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числа пациентов, взятых под диспансерное наблюдение с впервые в жизни установленным диагнозом в предыдущем году, умерло от злокачественного новообразования до 1 года с момента установления диагноза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состоящих под диспансерным наблюдением на конец отчетного года,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 число пациентов, состоящих под диспансерным наблюдением с момента установления диагноза 5 лет и более 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968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444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Кроме того, в личном анамнезе злокачественное  новообразование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8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8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Z85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1312" name="AutoShape 214"/>
          <p:cNvSpPr>
            <a:spLocks/>
          </p:cNvSpPr>
          <p:nvPr/>
        </p:nvSpPr>
        <p:spPr bwMode="auto">
          <a:xfrm rot="5400000">
            <a:off x="5543550" y="3257550"/>
            <a:ext cx="228600" cy="2095500"/>
          </a:xfrm>
          <a:prstGeom prst="rightBrace">
            <a:avLst>
              <a:gd name="adj1" fmla="val 152778"/>
              <a:gd name="adj2" fmla="val 50000"/>
            </a:avLst>
          </a:prstGeom>
          <a:noFill/>
          <a:ln w="38100">
            <a:solidFill>
              <a:srgbClr val="CC0000"/>
            </a:solidFill>
            <a:round/>
            <a:headEnd/>
            <a:tailEnd/>
          </a:ln>
        </p:spPr>
        <p:txBody>
          <a:bodyPr rot="10800000" vert="eaVert" wrap="none" anchor="ctr"/>
          <a:lstStyle/>
          <a:p>
            <a:endParaRPr lang="ru-RU"/>
          </a:p>
        </p:txBody>
      </p:sp>
      <p:sp>
        <p:nvSpPr>
          <p:cNvPr id="11313" name="Text Box 215"/>
          <p:cNvSpPr txBox="1">
            <a:spLocks noChangeArrowheads="1"/>
          </p:cNvSpPr>
          <p:nvPr/>
        </p:nvSpPr>
        <p:spPr bwMode="auto">
          <a:xfrm>
            <a:off x="3507257" y="4439850"/>
            <a:ext cx="288131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14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Гр. 7</a:t>
            </a:r>
            <a:r>
              <a:rPr lang="ru-RU" sz="14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-8 </a:t>
            </a:r>
            <a:r>
              <a:rPr lang="ru-RU" sz="1400" b="1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заполнять не следует</a:t>
            </a:r>
          </a:p>
        </p:txBody>
      </p:sp>
      <p:sp>
        <p:nvSpPr>
          <p:cNvPr id="11314" name="Line 216"/>
          <p:cNvSpPr>
            <a:spLocks noChangeShapeType="1"/>
          </p:cNvSpPr>
          <p:nvPr/>
        </p:nvSpPr>
        <p:spPr bwMode="auto">
          <a:xfrm>
            <a:off x="2286001" y="4114799"/>
            <a:ext cx="838200" cy="740719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315" name="Text Box 217"/>
          <p:cNvSpPr txBox="1">
            <a:spLocks noChangeArrowheads="1"/>
          </p:cNvSpPr>
          <p:nvPr/>
        </p:nvSpPr>
        <p:spPr bwMode="auto">
          <a:xfrm>
            <a:off x="2971799" y="4851400"/>
            <a:ext cx="3338513" cy="406400"/>
          </a:xfrm>
          <a:prstGeom prst="rect">
            <a:avLst/>
          </a:prstGeom>
          <a:noFill/>
          <a:ln w="9525">
            <a:solidFill>
              <a:srgbClr val="CC0000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20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III </a:t>
            </a:r>
            <a:r>
              <a:rPr lang="ru-RU" sz="20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клиническая группа</a:t>
            </a:r>
          </a:p>
        </p:txBody>
      </p:sp>
      <p:sp>
        <p:nvSpPr>
          <p:cNvPr id="11316" name="Line 218"/>
          <p:cNvSpPr>
            <a:spLocks noChangeShapeType="1"/>
          </p:cNvSpPr>
          <p:nvPr/>
        </p:nvSpPr>
        <p:spPr bwMode="auto">
          <a:xfrm flipH="1">
            <a:off x="6291648" y="3962400"/>
            <a:ext cx="1937951" cy="1116914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317" name="Line 219"/>
          <p:cNvSpPr>
            <a:spLocks noChangeShapeType="1"/>
          </p:cNvSpPr>
          <p:nvPr/>
        </p:nvSpPr>
        <p:spPr bwMode="auto">
          <a:xfrm flipH="1">
            <a:off x="6310312" y="3936314"/>
            <a:ext cx="928688" cy="915086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318" name="Text Box 59"/>
          <p:cNvSpPr txBox="1">
            <a:spLocks noChangeArrowheads="1"/>
          </p:cNvSpPr>
          <p:nvPr/>
        </p:nvSpPr>
        <p:spPr bwMode="auto">
          <a:xfrm>
            <a:off x="228600" y="5334000"/>
            <a:ext cx="8915400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 клиническая группа — лица с предраковыми заболеваниями: </a:t>
            </a:r>
          </a:p>
          <a:p>
            <a:pPr lvl="1"/>
            <a:r>
              <a:rPr lang="ru-RU" sz="1200" b="1" dirty="0" err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Iа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пациенты с подозрением на ЗНО</a:t>
            </a:r>
          </a:p>
          <a:p>
            <a:pPr lvl="1"/>
            <a:r>
              <a:rPr lang="ru-RU" sz="1200" b="1" dirty="0" err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Iб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пациенты с предопухолевыми заболеваниями</a:t>
            </a:r>
          </a:p>
          <a:p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II клиническая группа — пациенты, с подтвержденным ЗНО, которые подлежат радикальному лечению</a:t>
            </a:r>
          </a:p>
          <a:p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III клиническая группа — пациенты, с подтвержденным ЗНО, закончившие радикальное лечение, практически здоровые лица</a:t>
            </a:r>
          </a:p>
          <a:p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IV клиническая группа — пациенты, с подтвержденным ЗНО, которые подлежат паллиативному лечению</a:t>
            </a:r>
          </a:p>
        </p:txBody>
      </p:sp>
      <p:sp>
        <p:nvSpPr>
          <p:cNvPr id="11319" name="Text Box 60"/>
          <p:cNvSpPr txBox="1">
            <a:spLocks noChangeArrowheads="1"/>
          </p:cNvSpPr>
          <p:nvPr/>
        </p:nvSpPr>
        <p:spPr bwMode="auto">
          <a:xfrm>
            <a:off x="243016" y="4944762"/>
            <a:ext cx="1582738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400" b="1" u="sng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Для сведения: </a:t>
            </a:r>
          </a:p>
        </p:txBody>
      </p:sp>
      <p:sp>
        <p:nvSpPr>
          <p:cNvPr id="13" name="Line 216"/>
          <p:cNvSpPr>
            <a:spLocks noChangeShapeType="1"/>
          </p:cNvSpPr>
          <p:nvPr/>
        </p:nvSpPr>
        <p:spPr bwMode="auto">
          <a:xfrm>
            <a:off x="2971799" y="3962401"/>
            <a:ext cx="228600" cy="867718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4" name="Line 216"/>
          <p:cNvSpPr>
            <a:spLocks noChangeShapeType="1"/>
          </p:cNvSpPr>
          <p:nvPr/>
        </p:nvSpPr>
        <p:spPr bwMode="auto">
          <a:xfrm flipH="1">
            <a:off x="3276599" y="3962400"/>
            <a:ext cx="457199" cy="867719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351" name="Group 63"/>
          <p:cNvGraphicFramePr>
            <a:graphicFrameLocks noGrp="1"/>
          </p:cNvGraphicFramePr>
          <p:nvPr/>
        </p:nvGraphicFramePr>
        <p:xfrm>
          <a:off x="1066800" y="1676400"/>
          <a:ext cx="6427788" cy="3025778"/>
        </p:xfrm>
        <a:graphic>
          <a:graphicData uri="http://schemas.openxmlformats.org/drawingml/2006/table">
            <a:tbl>
              <a:tblPr/>
              <a:tblGrid>
                <a:gridCol w="4187825"/>
                <a:gridCol w="725488"/>
                <a:gridCol w="1514475"/>
              </a:tblGrid>
              <a:tr h="671513"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Нозологическая форма,</a:t>
                      </a:r>
                    </a:p>
                    <a:p>
                      <a:pPr marL="11113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локализация</a:t>
                      </a:r>
                    </a:p>
                  </a:txBody>
                  <a:tcPr marL="0" marR="0" marT="11747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стр.</a:t>
                      </a:r>
                    </a:p>
                  </a:txBody>
                  <a:tcPr marL="0" marR="0" marT="50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5080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Код по</a:t>
                      </a:r>
                    </a:p>
                    <a:p>
                      <a:pPr marL="5080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МКБ-10</a:t>
                      </a:r>
                    </a:p>
                  </a:txBody>
                  <a:tcPr marL="0" marR="0" marT="11747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2725"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9875">
                <a:tc>
                  <a:txBody>
                    <a:bodyPr/>
                    <a:lstStyle/>
                    <a:p>
                      <a:pPr marL="28575" marR="0" lvl="0" indent="0" algn="l" defTabSz="914400" rtl="0" eaLnBrk="1" fontAlgn="base" latinLnBrk="0" hangingPunct="1">
                        <a:lnSpc>
                          <a:spcPts val="16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Злокачественные новообразования – всего, из них: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6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ts val="16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С00-С96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7338">
                <a:tc>
                  <a:txBody>
                    <a:bodyPr/>
                    <a:lstStyle/>
                    <a:p>
                      <a:pPr marL="2047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 детей в возрасте 0-14 лет</a:t>
                      </a: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С00-С96</a:t>
                      </a: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7338">
                <a:tc>
                  <a:txBody>
                    <a:bodyPr/>
                    <a:lstStyle/>
                    <a:p>
                      <a:pPr marL="2047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 детей в возрасте 0-17 лет</a:t>
                      </a: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С00-С96</a:t>
                      </a: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8925">
                <a:tc>
                  <a:txBody>
                    <a:bodyPr/>
                    <a:lstStyle/>
                    <a:p>
                      <a:pPr marL="2047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589213" algn="l"/>
                        </a:tabLst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 сельских жителей (18 лет и	старше)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13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С00-С96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190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7338">
                <a:tc>
                  <a:txBody>
                    <a:bodyPr/>
                    <a:lstStyle/>
                    <a:p>
                      <a:pPr marL="2047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 лиц в возрасте 65 лет и старше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С00-С96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32384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0363">
                <a:tc>
                  <a:txBody>
                    <a:bodyPr/>
                    <a:lstStyle/>
                    <a:p>
                      <a:pPr marL="33655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5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у сельских жителей (из стр. 5)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685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5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685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5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С00-С96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685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0363">
                <a:tc>
                  <a:txBody>
                    <a:bodyPr/>
                    <a:lstStyle/>
                    <a:p>
                      <a:pPr marL="33655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5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глаза и его придаточного аппарата</a:t>
                      </a:r>
                    </a:p>
                  </a:txBody>
                  <a:tcPr marL="0" marR="0" marT="685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5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29</a:t>
                      </a:r>
                    </a:p>
                  </a:txBody>
                  <a:tcPr marL="0" marR="0" marT="685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5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С69</a:t>
                      </a:r>
                    </a:p>
                  </a:txBody>
                  <a:tcPr marL="0" marR="0" marT="6858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2331" name="object 7"/>
          <p:cNvSpPr txBox="1">
            <a:spLocks noChangeArrowheads="1"/>
          </p:cNvSpPr>
          <p:nvPr/>
        </p:nvSpPr>
        <p:spPr bwMode="auto">
          <a:xfrm>
            <a:off x="685800" y="1219200"/>
            <a:ext cx="8010525" cy="438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3335" rIns="0" bIns="0">
            <a:spAutoFit/>
          </a:bodyPr>
          <a:lstStyle/>
          <a:p>
            <a:pPr marL="12700" indent="412750">
              <a:spcBef>
                <a:spcPts val="100"/>
              </a:spcBef>
              <a:tabLst>
                <a:tab pos="5816600" algn="l"/>
              </a:tabLst>
            </a:pPr>
            <a:r>
              <a:rPr lang="ru-RU" sz="1400" b="1">
                <a:latin typeface="Times New Roman" pitchFamily="18" charset="0"/>
                <a:cs typeface="Times New Roman" pitchFamily="18" charset="0"/>
              </a:rPr>
              <a:t>Сведения о движении контингента пациентов со злокачественными новообразованиями  (2100)	</a:t>
            </a:r>
            <a:r>
              <a:rPr lang="ru-RU" sz="1400">
                <a:latin typeface="Times New Roman" pitchFamily="18" charset="0"/>
                <a:cs typeface="Times New Roman" pitchFamily="18" charset="0"/>
              </a:rPr>
              <a:t>Код по ОКЕИ: человек – 792</a:t>
            </a:r>
          </a:p>
        </p:txBody>
      </p:sp>
      <p:sp>
        <p:nvSpPr>
          <p:cNvPr id="12332" name="AutoShape 60"/>
          <p:cNvSpPr>
            <a:spLocks/>
          </p:cNvSpPr>
          <p:nvPr/>
        </p:nvSpPr>
        <p:spPr bwMode="auto">
          <a:xfrm>
            <a:off x="762000" y="3429000"/>
            <a:ext cx="228600" cy="1219200"/>
          </a:xfrm>
          <a:prstGeom prst="leftBrace">
            <a:avLst>
              <a:gd name="adj1" fmla="val 44444"/>
              <a:gd name="adj2" fmla="val 50000"/>
            </a:avLst>
          </a:prstGeom>
          <a:noFill/>
          <a:ln w="57150">
            <a:solidFill>
              <a:srgbClr val="CC0000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ru-RU">
              <a:solidFill>
                <a:srgbClr val="CC0000"/>
              </a:solidFill>
            </a:endParaRPr>
          </a:p>
        </p:txBody>
      </p:sp>
      <p:sp>
        <p:nvSpPr>
          <p:cNvPr id="12333" name="Line 61"/>
          <p:cNvSpPr>
            <a:spLocks noChangeShapeType="1"/>
          </p:cNvSpPr>
          <p:nvPr/>
        </p:nvSpPr>
        <p:spPr bwMode="auto">
          <a:xfrm>
            <a:off x="990600" y="4724400"/>
            <a:ext cx="609600" cy="685800"/>
          </a:xfrm>
          <a:prstGeom prst="line">
            <a:avLst/>
          </a:prstGeom>
          <a:noFill/>
          <a:ln w="5715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2334" name="Text Box 62"/>
          <p:cNvSpPr txBox="1">
            <a:spLocks noChangeArrowheads="1"/>
          </p:cNvSpPr>
          <p:nvPr/>
        </p:nvSpPr>
        <p:spPr bwMode="auto">
          <a:xfrm>
            <a:off x="1295400" y="5486400"/>
            <a:ext cx="7429500" cy="925513"/>
          </a:xfrm>
          <a:prstGeom prst="rect">
            <a:avLst/>
          </a:prstGeom>
          <a:noFill/>
          <a:ln w="9525">
            <a:solidFill>
              <a:srgbClr val="CC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b="1" u="sng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Новые строки (4-6, 29).</a:t>
            </a:r>
            <a:r>
              <a:rPr lang="ru-RU" b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</a:t>
            </a:r>
            <a:br>
              <a:rPr lang="ru-RU" b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</a:br>
            <a:r>
              <a:rPr lang="ru-RU" b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Данная информация есть в утвержденных первичных документах, т.е. в популяционных регистрах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/>
          <p:nvPr/>
        </p:nvSpPr>
        <p:spPr>
          <a:xfrm>
            <a:off x="2590800" y="228600"/>
            <a:ext cx="6254750" cy="37782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fontAlgn="auto">
              <a:spcBef>
                <a:spcPts val="100"/>
              </a:spcBef>
              <a:spcAft>
                <a:spcPts val="0"/>
              </a:spcAft>
              <a:defRPr/>
            </a:pPr>
            <a:r>
              <a:rPr sz="1200" b="1" spc="-10" dirty="0">
                <a:latin typeface="Arial"/>
                <a:cs typeface="Arial"/>
              </a:rPr>
              <a:t>Сведения </a:t>
            </a:r>
            <a:r>
              <a:rPr sz="1200" b="1" dirty="0">
                <a:latin typeface="Arial"/>
                <a:cs typeface="Arial"/>
              </a:rPr>
              <a:t>о </a:t>
            </a:r>
            <a:r>
              <a:rPr sz="1200" b="1" spc="-10" dirty="0">
                <a:latin typeface="Arial"/>
                <a:cs typeface="Arial"/>
              </a:rPr>
              <a:t>лечении злокачественных</a:t>
            </a:r>
            <a:r>
              <a:rPr sz="1200" b="1" spc="-40" dirty="0">
                <a:latin typeface="Arial"/>
                <a:cs typeface="Arial"/>
              </a:rPr>
              <a:t> </a:t>
            </a:r>
            <a:r>
              <a:rPr sz="1200" b="1" spc="-5" dirty="0">
                <a:latin typeface="Arial"/>
                <a:cs typeface="Arial"/>
              </a:rPr>
              <a:t>новообразований</a:t>
            </a:r>
            <a:endParaRPr sz="1200">
              <a:latin typeface="Arial"/>
              <a:cs typeface="Arial"/>
            </a:endParaRPr>
          </a:p>
          <a:p>
            <a:pPr marL="3336925" fontAlgn="auto">
              <a:spcBef>
                <a:spcPts val="0"/>
              </a:spcBef>
              <a:spcAft>
                <a:spcPts val="0"/>
              </a:spcAft>
              <a:defRPr/>
            </a:pPr>
            <a:r>
              <a:rPr sz="1200" spc="-35" dirty="0">
                <a:latin typeface="Times New Roman"/>
                <a:cs typeface="Times New Roman"/>
              </a:rPr>
              <a:t>Код </a:t>
            </a:r>
            <a:r>
              <a:rPr sz="1200" dirty="0">
                <a:latin typeface="Times New Roman"/>
                <a:cs typeface="Times New Roman"/>
              </a:rPr>
              <a:t>по </a:t>
            </a:r>
            <a:r>
              <a:rPr sz="1200" spc="-5" dirty="0">
                <a:latin typeface="Times New Roman"/>
                <a:cs typeface="Times New Roman"/>
              </a:rPr>
              <a:t>ОКЕИ: единица </a:t>
            </a:r>
            <a:r>
              <a:rPr sz="1200" dirty="0">
                <a:latin typeface="Symbol"/>
                <a:cs typeface="Symbol"/>
              </a:rPr>
              <a:t></a:t>
            </a:r>
            <a:r>
              <a:rPr sz="1200" dirty="0">
                <a:latin typeface="Times New Roman"/>
                <a:cs typeface="Times New Roman"/>
              </a:rPr>
              <a:t> 642, </a:t>
            </a:r>
            <a:r>
              <a:rPr sz="1200" spc="-5" dirty="0">
                <a:latin typeface="Times New Roman"/>
                <a:cs typeface="Times New Roman"/>
              </a:rPr>
              <a:t>человек </a:t>
            </a:r>
            <a:r>
              <a:rPr sz="1200" dirty="0">
                <a:latin typeface="Times New Roman"/>
                <a:cs typeface="Times New Roman"/>
              </a:rPr>
              <a:t>–</a:t>
            </a:r>
            <a:r>
              <a:rPr sz="1200" spc="-2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792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066800" y="304800"/>
            <a:ext cx="503238" cy="225425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fontAlgn="auto">
              <a:spcBef>
                <a:spcPts val="105"/>
              </a:spcBef>
              <a:spcAft>
                <a:spcPts val="0"/>
              </a:spcAft>
              <a:defRPr/>
            </a:pPr>
            <a:r>
              <a:rPr sz="1400" b="1" dirty="0">
                <a:latin typeface="Times New Roman"/>
                <a:cs typeface="Times New Roman"/>
              </a:rPr>
              <a:t>(</a:t>
            </a:r>
            <a:r>
              <a:rPr sz="1400" b="1" spc="5" dirty="0">
                <a:latin typeface="Times New Roman"/>
                <a:cs typeface="Times New Roman"/>
              </a:rPr>
              <a:t>2</a:t>
            </a:r>
            <a:r>
              <a:rPr sz="1400" b="1" dirty="0">
                <a:latin typeface="Times New Roman"/>
                <a:cs typeface="Times New Roman"/>
              </a:rPr>
              <a:t>310)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13367" name="Group 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0336551"/>
              </p:ext>
            </p:extLst>
          </p:nvPr>
        </p:nvGraphicFramePr>
        <p:xfrm>
          <a:off x="304800" y="685800"/>
          <a:ext cx="7920038" cy="1157605"/>
        </p:xfrm>
        <a:graphic>
          <a:graphicData uri="http://schemas.openxmlformats.org/drawingml/2006/table">
            <a:tbl>
              <a:tblPr/>
              <a:tblGrid>
                <a:gridCol w="2963863"/>
                <a:gridCol w="2230437"/>
                <a:gridCol w="2725738"/>
              </a:tblGrid>
              <a:tr h="838200">
                <a:tc>
                  <a:txBody>
                    <a:bodyPr/>
                    <a:lstStyle/>
                    <a:p>
                      <a:pPr marL="355600" marR="0" lvl="0" indent="38100" algn="just" defTabSz="914400" rtl="0" eaLnBrk="1" fontAlgn="base" latinLnBrk="0" hangingPunct="1">
                        <a:lnSpc>
                          <a:spcPts val="1325"/>
                        </a:lnSpc>
                        <a:spcBef>
                          <a:spcPts val="13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которым показано  в течение отчетного года (независимо  от времени взятия под диспансерное</a:t>
                      </a:r>
                    </a:p>
                    <a:p>
                      <a:pPr marL="355600" marR="0" lvl="0" indent="38100" algn="l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наблюдение), лекарственное лечение (включая  сочетание с другой терапией), чел.</a:t>
                      </a:r>
                    </a:p>
                  </a:txBody>
                  <a:tcPr marL="0" marR="0" marT="190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4288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</a:p>
                    <a:p>
                      <a:pPr marL="142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(из гр. 6): получивших</a:t>
                      </a:r>
                    </a:p>
                    <a:p>
                      <a:pPr marL="142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течение отчетного года  лекарственное лечение (включая  сочетание с другой терапией), чел.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04788" marR="0" lvl="0" indent="263525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3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7): пациентов со  злокачественными новообразованиями  лимфатической и кроветворной ткани</a:t>
                      </a:r>
                    </a:p>
                    <a:p>
                      <a:pPr marL="204788" marR="0" lvl="0" indent="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(С81-С96)</a:t>
                      </a:r>
                    </a:p>
                  </a:txBody>
                  <a:tcPr marL="0" marR="0" marT="4191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3369" name="Group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7865477"/>
              </p:ext>
            </p:extLst>
          </p:nvPr>
        </p:nvGraphicFramePr>
        <p:xfrm>
          <a:off x="304800" y="1905000"/>
          <a:ext cx="7942263" cy="1825625"/>
        </p:xfrm>
        <a:graphic>
          <a:graphicData uri="http://schemas.openxmlformats.org/drawingml/2006/table">
            <a:tbl>
              <a:tblPr/>
              <a:tblGrid>
                <a:gridCol w="2197100"/>
                <a:gridCol w="1798638"/>
                <a:gridCol w="1997075"/>
                <a:gridCol w="1949450"/>
              </a:tblGrid>
              <a:tr h="1660525">
                <a:tc>
                  <a:txBody>
                    <a:bodyPr/>
                    <a:lstStyle/>
                    <a:p>
                      <a:pPr marL="5715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которым  показано в течение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отчетного года (независимо  от времени взятия под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ts val="12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диспансерное наблюдение),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лучевое лечение (включая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сочетание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 другой терапией), чел.</a:t>
                      </a:r>
                    </a:p>
                  </a:txBody>
                  <a:tcPr marL="0" marR="0" marT="254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(из гр. 9): получивших  в течение отчетного  года лучевое лечение  (включая сочетание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 другой терапией),  чел.</a:t>
                      </a:r>
                    </a:p>
                  </a:txBody>
                  <a:tcPr marL="0" marR="0" marT="381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397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 которым показано</a:t>
                      </a:r>
                    </a:p>
                    <a:p>
                      <a:pPr marL="2397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течение отчетного года  (независимо</a:t>
                      </a:r>
                    </a:p>
                    <a:p>
                      <a:pPr marL="239713" marR="0" lvl="0" indent="0" algn="l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 времени взятия под  диспансерное  наблюдение),</a:t>
                      </a:r>
                    </a:p>
                    <a:p>
                      <a:pPr marL="239713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комбинированное  лечение, чел.</a:t>
                      </a:r>
                    </a:p>
                  </a:txBody>
                  <a:tcPr marL="0" marR="0" marT="254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(из гр. 11): получивших  в течение отчетного  года комбинированное  лечение (включая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сочетание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 другой терапией), чел.</a:t>
                      </a:r>
                    </a:p>
                  </a:txBody>
                  <a:tcPr marL="0" marR="0" marT="381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9525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9525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3346" name="Text Box 49"/>
          <p:cNvSpPr txBox="1">
            <a:spLocks noChangeArrowheads="1"/>
          </p:cNvSpPr>
          <p:nvPr/>
        </p:nvSpPr>
        <p:spPr bwMode="auto">
          <a:xfrm>
            <a:off x="228600" y="3810000"/>
            <a:ext cx="8839200" cy="2062103"/>
          </a:xfrm>
          <a:prstGeom prst="rect">
            <a:avLst/>
          </a:prstGeom>
          <a:noFill/>
          <a:ln w="9525">
            <a:solidFill>
              <a:srgbClr val="CC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Гр.11-12</a:t>
            </a:r>
            <a:r>
              <a:rPr lang="ru-RU" sz="1600" b="1" dirty="0">
                <a:latin typeface="Tahoma" pitchFamily="34" charset="0"/>
                <a:cs typeface="Tahoma" pitchFamily="34" charset="0"/>
              </a:rPr>
              <a:t> - </a:t>
            </a:r>
            <a:r>
              <a:rPr lang="ru-RU" sz="1600" b="1" dirty="0">
                <a:solidFill>
                  <a:srgbClr val="002060"/>
                </a:solidFill>
                <a:latin typeface="Tahoma" pitchFamily="34" charset="0"/>
                <a:cs typeface="Tahoma" pitchFamily="34" charset="0"/>
              </a:rPr>
              <a:t>п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ациенты, с показаниями и лечением двумя и более методами</a:t>
            </a:r>
            <a:r>
              <a:rPr lang="ru-RU" sz="1600" b="1" dirty="0">
                <a:latin typeface="Tahoma" pitchFamily="34" charset="0"/>
                <a:cs typeface="Tahoma" pitchFamily="34" charset="0"/>
              </a:rPr>
              <a:t> </a:t>
            </a:r>
          </a:p>
          <a:p>
            <a:pPr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Гр.7,8,10,12 - пациенты,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получившие </a:t>
            </a:r>
            <a:r>
              <a:rPr lang="ru-RU" alt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(закончившие и продолжающие) лечение данными методами в течение отчетного года – заполняются по ранее существовавшей инструкции (рекомендуется свериться с динамикой, хотя бы за 3 года) – важно сохранить динамику</a:t>
            </a:r>
          </a:p>
          <a:p>
            <a:pPr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Гр.6,9,11 – сумма: пациенты, показанные в соответствующих гр.7,10,12 + пациенты, отказавшиеся </a:t>
            </a:r>
            <a:r>
              <a:rPr lang="ru-RU" sz="1600" b="1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от специального </a:t>
            </a:r>
            <a:r>
              <a:rPr lang="ru-RU" sz="1600" b="1" dirty="0" smtClean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лечения</a:t>
            </a:r>
            <a:endParaRPr lang="ru-RU" sz="1600" b="1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304800" y="1219200"/>
            <a:ext cx="8659813" cy="4437063"/>
          </a:xfrm>
        </p:spPr>
        <p:txBody>
          <a:bodyPr lIns="91440" tIns="45720" rIns="91440" bIns="45720"/>
          <a:lstStyle/>
          <a:p>
            <a:pPr eaLnBrk="1" hangingPunct="1">
              <a:lnSpc>
                <a:spcPct val="80000"/>
              </a:lnSpc>
              <a:buFont typeface="Wingdings" pitchFamily="2" charset="2"/>
              <a:buChar char="q"/>
            </a:pPr>
            <a:r>
              <a:rPr lang="ru-RU" altLang="ru-RU" b="1" i="1" u="sng" smtClean="0">
                <a:solidFill>
                  <a:srgbClr val="990099"/>
                </a:solidFill>
                <a:latin typeface="Tahoma" pitchFamily="34" charset="0"/>
              </a:rPr>
              <a:t>Только лучевым методом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возможно радикальное лечение рака губы, полости рта (</a:t>
            </a:r>
            <a:r>
              <a:rPr lang="en-US" altLang="ru-RU" b="1" i="1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стадия), гортани (</a:t>
            </a:r>
            <a:r>
              <a:rPr lang="en-US" altLang="ru-RU" b="1" i="1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стадия), шейки матки, анального канала, кожи, предстательной железы, глотки, </a:t>
            </a:r>
            <a:b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</a:br>
            <a:r>
              <a:rPr lang="ru-RU" altLang="ru-RU" b="1" i="1" smtClean="0">
                <a:solidFill>
                  <a:srgbClr val="FF0000"/>
                </a:solidFill>
                <a:latin typeface="Tahoma" pitchFamily="34" charset="0"/>
              </a:rPr>
              <a:t>тела матки, трахеи, бронхов 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Char char="q"/>
            </a:pPr>
            <a:r>
              <a:rPr lang="ru-RU" altLang="ru-RU" b="1" i="1" u="sng" smtClean="0">
                <a:solidFill>
                  <a:srgbClr val="990099"/>
                </a:solidFill>
                <a:latin typeface="Tahoma" pitchFamily="34" charset="0"/>
              </a:rPr>
              <a:t>Только лекарственным методом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возможно радикальное лечение лейкемии, лимфомы, хориокарциномы матки</a:t>
            </a:r>
            <a:endParaRPr lang="ru-RU" altLang="ru-RU" b="1" i="1" u="sng" smtClean="0">
              <a:solidFill>
                <a:srgbClr val="FF0000"/>
              </a:solidFill>
              <a:latin typeface="Tahoma" pitchFamily="34" charset="0"/>
            </a:endParaRPr>
          </a:p>
          <a:p>
            <a:pPr eaLnBrk="1" hangingPunct="1">
              <a:lnSpc>
                <a:spcPct val="80000"/>
              </a:lnSpc>
              <a:buFont typeface="Wingdings" pitchFamily="2" charset="2"/>
              <a:buChar char="q"/>
            </a:pPr>
            <a:r>
              <a:rPr lang="ru-RU" altLang="ru-RU" b="1" i="1" u="sng" smtClean="0">
                <a:solidFill>
                  <a:srgbClr val="990099"/>
                </a:solidFill>
                <a:latin typeface="Tahoma" pitchFamily="34" charset="0"/>
              </a:rPr>
              <a:t>Только химио-лучевым методом</a:t>
            </a:r>
            <a:r>
              <a:rPr lang="ru-RU" altLang="ru-RU" b="1" i="1" u="sng" smtClean="0">
                <a:solidFill>
                  <a:srgbClr val="000066"/>
                </a:solidFill>
                <a:latin typeface="Tahoma" pitchFamily="34" charset="0"/>
              </a:rPr>
              <a:t> 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возможно радикальное лечение рака губы, полости рта (</a:t>
            </a:r>
            <a:r>
              <a:rPr lang="en-US" altLang="ru-RU" b="1" i="1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стадия), глотки, гортани (</a:t>
            </a:r>
            <a:r>
              <a:rPr lang="en-US" altLang="ru-RU" b="1" i="1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стадия), анального канала, почки, предстательной железы, мочевого пузыря, легкого (мелкоклеточный рак),  шейки матки, лимфомы, кожи, пищевода</a:t>
            </a:r>
            <a:endParaRPr lang="ru-RU" altLang="ru-RU" b="1" i="1" u="sng" smtClean="0">
              <a:solidFill>
                <a:srgbClr val="000066"/>
              </a:solidFill>
              <a:latin typeface="Tahoma" pitchFamily="34" charset="0"/>
            </a:endParaRPr>
          </a:p>
          <a:p>
            <a:pPr eaLnBrk="1" hangingPunct="1">
              <a:lnSpc>
                <a:spcPct val="80000"/>
              </a:lnSpc>
              <a:buFont typeface="Wingdings" pitchFamily="2" charset="2"/>
              <a:buChar char="q"/>
            </a:pPr>
            <a:r>
              <a:rPr lang="ru-RU" altLang="ru-RU" b="1" i="1" u="sng" smtClean="0">
                <a:solidFill>
                  <a:srgbClr val="990099"/>
                </a:solidFill>
                <a:latin typeface="Tahoma" pitchFamily="34" charset="0"/>
              </a:rPr>
              <a:t>Комбинированным методом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 могут быть </a:t>
            </a:r>
            <a:r>
              <a:rPr lang="ru-RU" altLang="ru-RU" sz="1900" b="1" i="1" smtClean="0">
                <a:solidFill>
                  <a:srgbClr val="000066"/>
                </a:solidFill>
                <a:latin typeface="Tahoma" pitchFamily="34" charset="0"/>
              </a:rPr>
              <a:t>радикально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пролечены ЗНО любой локализации</a:t>
            </a:r>
            <a:endParaRPr lang="ru-RU" altLang="ru-RU" b="1" i="1" u="sng" smtClean="0">
              <a:solidFill>
                <a:srgbClr val="000066"/>
              </a:solidFill>
              <a:latin typeface="Tahoma" pitchFamily="34" charset="0"/>
            </a:endParaRPr>
          </a:p>
          <a:p>
            <a:pPr eaLnBrk="1" hangingPunct="1">
              <a:lnSpc>
                <a:spcPct val="80000"/>
              </a:lnSpc>
              <a:buFont typeface="Wingdings" pitchFamily="2" charset="2"/>
              <a:buChar char="q"/>
            </a:pPr>
            <a:r>
              <a:rPr lang="ru-RU" altLang="ru-RU" b="1" i="1" u="sng" smtClean="0">
                <a:solidFill>
                  <a:srgbClr val="990099"/>
                </a:solidFill>
                <a:latin typeface="Tahoma" pitchFamily="34" charset="0"/>
              </a:rPr>
              <a:t>Только хирургическим методом</a:t>
            </a:r>
            <a:r>
              <a:rPr lang="ru-RU" altLang="ru-RU" b="1" i="1" smtClean="0">
                <a:solidFill>
                  <a:srgbClr val="000066"/>
                </a:solidFill>
                <a:latin typeface="Tahoma" pitchFamily="34" charset="0"/>
              </a:rPr>
              <a:t> могут быть радикально пролечены ЗНО любой локализации (в основном ранние стадии), кроме лейкемии</a:t>
            </a:r>
            <a:endParaRPr lang="ru-RU" altLang="ru-RU" b="1" i="1" u="sng" smtClean="0">
              <a:solidFill>
                <a:srgbClr val="FF0000"/>
              </a:solidFill>
              <a:latin typeface="Tahoma" pitchFamily="34" charset="0"/>
            </a:endParaRPr>
          </a:p>
        </p:txBody>
      </p:sp>
      <p:sp>
        <p:nvSpPr>
          <p:cNvPr id="62467" name="Text Box 3"/>
          <p:cNvSpPr txBox="1">
            <a:spLocks noChangeArrowheads="1"/>
          </p:cNvSpPr>
          <p:nvPr/>
        </p:nvSpPr>
        <p:spPr bwMode="auto">
          <a:xfrm>
            <a:off x="533400" y="152400"/>
            <a:ext cx="8229600" cy="915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altLang="ru-RU">
                <a:solidFill>
                  <a:srgbClr val="660066"/>
                </a:solidFill>
                <a:latin typeface="Tahoma" pitchFamily="34" charset="0"/>
              </a:rPr>
              <a:t> </a:t>
            </a:r>
            <a:r>
              <a:rPr lang="ru-RU" altLang="ru-RU" b="1" i="1">
                <a:solidFill>
                  <a:srgbClr val="660066"/>
                </a:solidFill>
                <a:latin typeface="Tahoma" pitchFamily="34" charset="0"/>
              </a:rPr>
              <a:t>РЕКОМЕНДАЦИИ ПО ФОРМИРОВАНИЮ ТАБЛИЦЫ ПО ЛЕЧЕНИЮ </a:t>
            </a:r>
            <a:r>
              <a:rPr lang="ru-RU" altLang="ru-RU" b="1" i="1">
                <a:solidFill>
                  <a:srgbClr val="000066"/>
                </a:solidFill>
                <a:latin typeface="Tahoma" pitchFamily="34" charset="0"/>
              </a:rPr>
              <a:t>(ТАБЛИЦА 2300 ГРАФЫ 6-10) </a:t>
            </a:r>
            <a:br>
              <a:rPr lang="ru-RU" altLang="ru-RU" b="1" i="1">
                <a:solidFill>
                  <a:srgbClr val="000066"/>
                </a:solidFill>
                <a:latin typeface="Tahoma" pitchFamily="34" charset="0"/>
              </a:rPr>
            </a:br>
            <a:r>
              <a:rPr lang="ru-RU" altLang="ru-RU" b="1" i="1">
                <a:solidFill>
                  <a:srgbClr val="660066"/>
                </a:solidFill>
                <a:latin typeface="Tahoma" pitchFamily="34" charset="0"/>
              </a:rPr>
              <a:t>ПО ЛОКАЛИЗАЦИЯМ ОПУХОЛЕВОГО ПРОЦЕССА</a:t>
            </a:r>
          </a:p>
        </p:txBody>
      </p:sp>
      <p:sp>
        <p:nvSpPr>
          <p:cNvPr id="14339" name="Text Box 5"/>
          <p:cNvSpPr txBox="1">
            <a:spLocks noChangeArrowheads="1"/>
          </p:cNvSpPr>
          <p:nvPr/>
        </p:nvSpPr>
        <p:spPr bwMode="auto">
          <a:xfrm>
            <a:off x="533400" y="5791200"/>
            <a:ext cx="4032250" cy="66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>
            <a:spAutoFit/>
          </a:bodyPr>
          <a:lstStyle/>
          <a:p>
            <a:pPr>
              <a:lnSpc>
                <a:spcPct val="80000"/>
              </a:lnSpc>
              <a:spcBef>
                <a:spcPct val="20000"/>
              </a:spcBef>
              <a:buFont typeface="Wingdings" pitchFamily="2" charset="2"/>
              <a:buNone/>
            </a:pPr>
            <a:r>
              <a:rPr lang="ru-RU" altLang="ru-RU" sz="2100" b="1" i="1">
                <a:solidFill>
                  <a:srgbClr val="FF0000"/>
                </a:solidFill>
                <a:latin typeface="Tahoma" pitchFamily="34" charset="0"/>
              </a:rPr>
              <a:t>!!! Обратите внимание: </a:t>
            </a:r>
          </a:p>
          <a:p>
            <a:pPr>
              <a:lnSpc>
                <a:spcPct val="80000"/>
              </a:lnSpc>
              <a:spcBef>
                <a:spcPct val="20000"/>
              </a:spcBef>
              <a:buFont typeface="Wingdings" pitchFamily="2" charset="2"/>
              <a:buNone/>
            </a:pPr>
            <a:r>
              <a:rPr lang="ru-RU" altLang="ru-RU" sz="2100" b="1" i="1" u="sng">
                <a:solidFill>
                  <a:srgbClr val="FF0000"/>
                </a:solidFill>
                <a:latin typeface="Tahoma" pitchFamily="34" charset="0"/>
              </a:rPr>
              <a:t>КРАСНОЕ  -  ДОБАВЛЕНО</a:t>
            </a:r>
            <a:endParaRPr lang="ru-RU" sz="2100" u="sng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6420</TotalTime>
  <Words>959</Words>
  <Application>Microsoft Office PowerPoint</Application>
  <PresentationFormat>Экран (4:3)</PresentationFormat>
  <Paragraphs>174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Office Theme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МИНИСТЕРСТВО ЗДРАВООХРАНЕНИЯ РОССИЙСКОЙ  ФЕДЕРАЦИИ</dc:title>
  <dc:creator>Хахалина Елена Владимировна</dc:creator>
  <cp:lastModifiedBy>User</cp:lastModifiedBy>
  <cp:revision>95</cp:revision>
  <dcterms:created xsi:type="dcterms:W3CDTF">2019-10-08T15:59:04Z</dcterms:created>
  <dcterms:modified xsi:type="dcterms:W3CDTF">2019-12-03T06:57:18Z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2019-10-08T00:00:00Z</vt:filetime>
  </property>
  <property fmtid="{D5CDD505-2E9C-101B-9397-08002B2CF9AE}" pid="3" name="Creator">
    <vt:lpwstr>Microsoft® Office PowerPoint® 2007</vt:lpwstr>
  </property>
  <property fmtid="{D5CDD505-2E9C-101B-9397-08002B2CF9AE}" pid="4" name="LastSaved">
    <vt:filetime>2019-10-08T00:00:00Z</vt:filetime>
  </property>
</Properties>
</file>